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Raleway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aleway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aleway-italic.fntdata"/><Relationship Id="rId23" Type="http://schemas.openxmlformats.org/officeDocument/2006/relationships/slide" Target="slides/slide18.xml"/><Relationship Id="rId67" Type="http://schemas.openxmlformats.org/officeDocument/2006/relationships/font" Target="fonts/Raleway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aleway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0a088c0e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0a088c0e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10c176be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10c176be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10c176be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10c176be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126bc395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126bc395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11848d0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11848d0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11848d0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11848d0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11848d0f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11848d0f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0a088c0e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0a088c0e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11848d0f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11848d0f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11848d0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11848d0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0a088c0e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0a088c0e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11848d0f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11848d0f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11848d0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11848d0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11848d0f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11848d0f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11848d0f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11848d0f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11848d0f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11848d0f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10c176bed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10c176be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126bc395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126bc395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10c176b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d10c176b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10c176b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10c176b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10c176be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10c176be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0a088c0e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0a088c0e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10c176b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10c176b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10c176be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10c176be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10c176be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10c176b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10c176be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10c176be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10c176be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10c176be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10c176bed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d10c176be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10c176be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10c176be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10c176be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d10c176be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10c176be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10c176be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10c176be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d10c176be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0a088c0e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0a088c0e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10c176be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d10c176be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10c176be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10c176be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10c176be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10c176be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10c176be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10c176be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10c176be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10c176be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10c176bed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10c176be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10c176be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10c176be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10c176be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10c176be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10c176be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10c176be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10c176be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d10c176be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0a088c0e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0a088c0e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10c176be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d10c176be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10c176be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d10c176be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10c176be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d10c176be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10c176be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d10c176be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d126bc3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d126bc3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10c176be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d10c176be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0a088c0e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d0a088c0e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bce67733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bce67733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d10c176be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d10c176be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10c176be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10c176be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126bc395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126bc395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bdc666890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bdc666890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126bc395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126bc395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126bc39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126bc39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126bc395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126bc395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png"/><Relationship Id="rId4" Type="http://schemas.openxmlformats.org/officeDocument/2006/relationships/hyperlink" Target="https://colab.research.google.com/drive/1D_gt7VacOTZJM3TZnvfrfvClUozh7kF6?usp=sharing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obi2.kean.edu/~roasaj@kean.edu/seniorproject/index.html" TargetMode="External"/><Relationship Id="rId4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</a:t>
            </a:r>
            <a:r>
              <a:rPr lang="en"/>
              <a:t> J.A.M.A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Team Members: Joshua Roasa, A’nya Carr, Molisha Khosla, Adriana Altamirano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658900" y="507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Page: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00" y="930450"/>
            <a:ext cx="8346700" cy="38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658900" y="507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Style.css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24710" r="0" t="4470"/>
          <a:stretch/>
        </p:blipFill>
        <p:spPr>
          <a:xfrm>
            <a:off x="658900" y="1288175"/>
            <a:ext cx="6458198" cy="373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727650" y="598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CheckLogin Back-end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25" y="1134175"/>
            <a:ext cx="4255450" cy="33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100" y="1134175"/>
            <a:ext cx="4066824" cy="338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Side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729450" y="57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Registration Page Front-End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27467" t="0"/>
          <a:stretch/>
        </p:blipFill>
        <p:spPr>
          <a:xfrm>
            <a:off x="0" y="1216200"/>
            <a:ext cx="4645074" cy="377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b="18052" l="0" r="0" t="0"/>
          <a:stretch/>
        </p:blipFill>
        <p:spPr>
          <a:xfrm>
            <a:off x="4645075" y="1056099"/>
            <a:ext cx="4469450" cy="21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8349" y="3215874"/>
            <a:ext cx="4469451" cy="178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7650" y="624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Registration Page Back-End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0" y="1312650"/>
            <a:ext cx="6936451" cy="37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729450" y="615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Homepage Front-End</a:t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725" y="1351650"/>
            <a:ext cx="6589519" cy="36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775" y="1794725"/>
            <a:ext cx="3748227" cy="3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Homepage Front-End</a:t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50" y="1993375"/>
            <a:ext cx="3788600" cy="276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93375"/>
            <a:ext cx="4186124" cy="27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727650" y="523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Homepage Back-End</a:t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49" y="1327100"/>
            <a:ext cx="5978075" cy="379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727650" y="615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Update Profile Front-End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463" y="1105250"/>
            <a:ext cx="6987065" cy="36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549" y="2243825"/>
            <a:ext cx="3483351" cy="18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grpSp>
        <p:nvGrpSpPr>
          <p:cNvPr id="93" name="Google Shape;93;p14"/>
          <p:cNvGrpSpPr/>
          <p:nvPr/>
        </p:nvGrpSpPr>
        <p:grpSpPr>
          <a:xfrm>
            <a:off x="2616288" y="2466050"/>
            <a:ext cx="1787700" cy="1691500"/>
            <a:chOff x="756775" y="2466050"/>
            <a:chExt cx="1787700" cy="1691500"/>
          </a:xfrm>
        </p:grpSpPr>
        <p:sp>
          <p:nvSpPr>
            <p:cNvPr id="94" name="Google Shape;94;p14"/>
            <p:cNvSpPr/>
            <p:nvPr/>
          </p:nvSpPr>
          <p:spPr>
            <a:xfrm>
              <a:off x="756775" y="2466050"/>
              <a:ext cx="1591800" cy="1030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>
                  <a:latin typeface="Lato"/>
                  <a:ea typeface="Lato"/>
                  <a:cs typeface="Lato"/>
                  <a:sym typeface="Lato"/>
                </a:rPr>
                <a:t>A</a:t>
              </a:r>
              <a:endParaRPr sz="3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756775" y="3492150"/>
              <a:ext cx="17877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Adriana 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Front End Developer 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6" name="Google Shape;96;p14"/>
          <p:cNvGrpSpPr/>
          <p:nvPr/>
        </p:nvGrpSpPr>
        <p:grpSpPr>
          <a:xfrm>
            <a:off x="6440550" y="2466050"/>
            <a:ext cx="1900800" cy="1691500"/>
            <a:chOff x="2685825" y="2466050"/>
            <a:chExt cx="1900800" cy="1691500"/>
          </a:xfrm>
        </p:grpSpPr>
        <p:sp>
          <p:nvSpPr>
            <p:cNvPr id="97" name="Google Shape;97;p14"/>
            <p:cNvSpPr/>
            <p:nvPr/>
          </p:nvSpPr>
          <p:spPr>
            <a:xfrm>
              <a:off x="2709825" y="2466050"/>
              <a:ext cx="1591800" cy="1030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>
                  <a:latin typeface="Lato"/>
                  <a:ea typeface="Lato"/>
                  <a:cs typeface="Lato"/>
                  <a:sym typeface="Lato"/>
                </a:rPr>
                <a:t>A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2685825" y="3492150"/>
              <a:ext cx="19008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Anya 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Back End Developer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9" name="Google Shape;99;p14"/>
          <p:cNvGrpSpPr/>
          <p:nvPr/>
        </p:nvGrpSpPr>
        <p:grpSpPr>
          <a:xfrm>
            <a:off x="795925" y="2466038"/>
            <a:ext cx="1811125" cy="1497850"/>
            <a:chOff x="4662875" y="2466050"/>
            <a:chExt cx="1811125" cy="1497850"/>
          </a:xfrm>
        </p:grpSpPr>
        <p:sp>
          <p:nvSpPr>
            <p:cNvPr id="100" name="Google Shape;100;p14"/>
            <p:cNvSpPr/>
            <p:nvPr/>
          </p:nvSpPr>
          <p:spPr>
            <a:xfrm>
              <a:off x="4662875" y="2466050"/>
              <a:ext cx="1591800" cy="1030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>
                  <a:latin typeface="Lato"/>
                  <a:ea typeface="Lato"/>
                  <a:cs typeface="Lato"/>
                  <a:sym typeface="Lato"/>
                </a:rPr>
                <a:t>J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4686300" y="3481200"/>
              <a:ext cx="17877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Joshua 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Back End Developer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2" name="Google Shape;102;p14"/>
          <p:cNvGrpSpPr/>
          <p:nvPr/>
        </p:nvGrpSpPr>
        <p:grpSpPr>
          <a:xfrm>
            <a:off x="4434425" y="2466038"/>
            <a:ext cx="1787700" cy="1497825"/>
            <a:chOff x="6632525" y="2466050"/>
            <a:chExt cx="1787700" cy="1497825"/>
          </a:xfrm>
        </p:grpSpPr>
        <p:sp>
          <p:nvSpPr>
            <p:cNvPr id="103" name="Google Shape;103;p14"/>
            <p:cNvSpPr/>
            <p:nvPr/>
          </p:nvSpPr>
          <p:spPr>
            <a:xfrm>
              <a:off x="6692125" y="2466050"/>
              <a:ext cx="1591800" cy="1030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>
                  <a:latin typeface="Lato"/>
                  <a:ea typeface="Lato"/>
                  <a:cs typeface="Lato"/>
                  <a:sym typeface="Lato"/>
                </a:rPr>
                <a:t>M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6632525" y="3533375"/>
              <a:ext cx="17877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Molisha 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Front End Developer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727650" y="551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Update Profile Back-End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225" y="1622575"/>
            <a:ext cx="4010782" cy="35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25" y="1622575"/>
            <a:ext cx="4343628" cy="352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729450" y="58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Apply Front-End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25" y="1362550"/>
            <a:ext cx="6530826" cy="365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298" y="3291148"/>
            <a:ext cx="3650624" cy="108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727650" y="624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Apply Back-End</a:t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97800"/>
            <a:ext cx="8269400" cy="32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665500" y="615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Review Application Front-End</a:t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75" y="1266275"/>
            <a:ext cx="6442170" cy="368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625" y="1787313"/>
            <a:ext cx="4097525" cy="23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729450" y="56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Review Application Back-End</a:t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48" y="1278300"/>
            <a:ext cx="7872450" cy="35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Files Overview</a:t>
            </a: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475" y="610925"/>
            <a:ext cx="3704091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 rotWithShape="1">
          <a:blip r:embed="rId4">
            <a:alphaModFix/>
          </a:blip>
          <a:srcRect b="0" l="870" r="-870" t="0"/>
          <a:stretch/>
        </p:blipFill>
        <p:spPr>
          <a:xfrm>
            <a:off x="804100" y="2683025"/>
            <a:ext cx="385762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</a:t>
            </a:r>
            <a:r>
              <a:rPr lang="en"/>
              <a:t> Side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3" y="1050325"/>
            <a:ext cx="7688698" cy="32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>
            <p:ph type="title"/>
          </p:nvPr>
        </p:nvSpPr>
        <p:spPr>
          <a:xfrm>
            <a:off x="727650" y="515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Registration Page Front-end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727650" y="58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Registration Page Front-end</a:t>
            </a:r>
            <a:endParaRPr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280600"/>
            <a:ext cx="7195751" cy="34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727650" y="58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Registration Page Front-end</a:t>
            </a:r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50" y="1397475"/>
            <a:ext cx="7785299" cy="29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Introduction/Topic</a:t>
            </a:r>
            <a:endParaRPr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729450" y="2078875"/>
            <a:ext cx="8271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7343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3"/>
              <a:buChar char="○"/>
            </a:pPr>
            <a:r>
              <a:rPr b="1" lang="en" sz="1712">
                <a:solidFill>
                  <a:schemeClr val="dk2"/>
                </a:solidFill>
              </a:rPr>
              <a:t>Our project aims to create a Resume Parser using AI to enhance the hiring process for job recruiters and simplify the job application process for applicants.</a:t>
            </a:r>
            <a:r>
              <a:rPr lang="en" sz="1712">
                <a:solidFill>
                  <a:schemeClr val="dk2"/>
                </a:solidFill>
              </a:rPr>
              <a:t> The Resume Parser will scan resumes to assess whether an applicant's qualifications meet the job requirements and </a:t>
            </a:r>
            <a:r>
              <a:rPr b="1" lang="en" sz="1712">
                <a:solidFill>
                  <a:schemeClr val="dk2"/>
                </a:solidFill>
              </a:rPr>
              <a:t>provide feedback to the applicant if their resume requires improvement.</a:t>
            </a:r>
            <a:endParaRPr b="1" sz="312">
              <a:solidFill>
                <a:schemeClr val="dk2"/>
              </a:solidFill>
            </a:endParaRPr>
          </a:p>
          <a:p>
            <a:pPr indent="-337343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3"/>
              <a:buChar char="○"/>
            </a:pPr>
            <a:r>
              <a:rPr b="1" lang="en" sz="1712">
                <a:solidFill>
                  <a:schemeClr val="dk2"/>
                </a:solidFill>
              </a:rPr>
              <a:t>Languages used:  HTML/CSS, Bootstrap, PHP, MySQL, JavaScript, AJAX</a:t>
            </a:r>
            <a:endParaRPr b="1" sz="1712">
              <a:solidFill>
                <a:schemeClr val="dk2"/>
              </a:solidFill>
            </a:endParaRPr>
          </a:p>
          <a:p>
            <a:pPr indent="-337343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3"/>
              <a:buChar char="○"/>
            </a:pPr>
            <a:r>
              <a:rPr b="1" lang="en" sz="1712">
                <a:solidFill>
                  <a:schemeClr val="dk2"/>
                </a:solidFill>
              </a:rPr>
              <a:t>Software: Figma, MySQL WorkBench, VScode, Replit, Obi2 server, LucidChart</a:t>
            </a:r>
            <a:endParaRPr b="1" sz="1712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12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812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727650" y="61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Registration Page Back-end</a:t>
            </a:r>
            <a:endParaRPr/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50" y="1275950"/>
            <a:ext cx="5988550" cy="34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727650" y="61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Registration Page Back-end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75" y="1147125"/>
            <a:ext cx="7832525" cy="369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025" y="1088850"/>
            <a:ext cx="3535424" cy="10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Home Page Front-end </a:t>
            </a:r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75" y="1036050"/>
            <a:ext cx="8236650" cy="371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Home Page Back-end</a:t>
            </a:r>
            <a:endParaRPr/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25" y="1056075"/>
            <a:ext cx="7758524" cy="37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View Job Page Front-end</a:t>
            </a:r>
            <a:endParaRPr/>
          </a:p>
        </p:txBody>
      </p:sp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2400"/>
            <a:ext cx="8839202" cy="303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View Job Page Front-end</a:t>
            </a:r>
            <a:endParaRPr/>
          </a:p>
        </p:txBody>
      </p:sp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25" y="1123550"/>
            <a:ext cx="3709272" cy="37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425" y="1123550"/>
            <a:ext cx="4885800" cy="36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View Job Page Back-end</a:t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00" y="1123550"/>
            <a:ext cx="7771050" cy="37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View Job Page Back-end</a:t>
            </a:r>
            <a:endParaRPr/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00" y="1352550"/>
            <a:ext cx="30241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00" y="3087875"/>
            <a:ext cx="3024099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5775" y="1352550"/>
            <a:ext cx="5371526" cy="30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5" y="667750"/>
            <a:ext cx="5039149" cy="41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375" y="780225"/>
            <a:ext cx="35065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Job Page Front-end</a:t>
            </a:r>
            <a:endParaRPr/>
          </a:p>
        </p:txBody>
      </p:sp>
      <p:pic>
        <p:nvPicPr>
          <p:cNvPr id="348" name="Google Shape;3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00" y="1275950"/>
            <a:ext cx="7010198" cy="371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729450" y="2078875"/>
            <a:ext cx="8175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700">
                <a:solidFill>
                  <a:schemeClr val="dk2"/>
                </a:solidFill>
              </a:rPr>
              <a:t>Empower </a:t>
            </a:r>
            <a:r>
              <a:rPr b="1" lang="en" sz="1700">
                <a:solidFill>
                  <a:schemeClr val="dk2"/>
                </a:solidFill>
              </a:rPr>
              <a:t>recruiters to efficiently identify and source talented applicants by eliminating the barrier caused by format issues and mitigating bias from AI </a:t>
            </a:r>
            <a:r>
              <a:rPr lang="en" sz="1700">
                <a:solidFill>
                  <a:schemeClr val="dk2"/>
                </a:solidFill>
              </a:rPr>
              <a:t>that may prevent otherwise qualified candidates from passing through resume parsing systems. 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700">
                <a:solidFill>
                  <a:schemeClr val="dk2"/>
                </a:solidFill>
              </a:rPr>
              <a:t>On the applicant side, the </a:t>
            </a:r>
            <a:r>
              <a:rPr b="1" lang="en" sz="1700">
                <a:solidFill>
                  <a:schemeClr val="dk2"/>
                </a:solidFill>
              </a:rPr>
              <a:t>goal is to provide candidates with real-time feedback, specifically addressing any formality issues within their resumes.</a:t>
            </a:r>
            <a:r>
              <a:rPr lang="en" sz="1700">
                <a:solidFill>
                  <a:schemeClr val="dk2"/>
                </a:solidFill>
              </a:rPr>
              <a:t> 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700">
                <a:solidFill>
                  <a:schemeClr val="dk2"/>
                </a:solidFill>
              </a:rPr>
              <a:t>This approach aims to ensure a smoother and more inclusive application process, fostering better matches between talented individuals and prospective employers.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Job Page Back-end</a:t>
            </a:r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75" y="1123550"/>
            <a:ext cx="7632876" cy="37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title"/>
          </p:nvPr>
        </p:nvSpPr>
        <p:spPr>
          <a:xfrm>
            <a:off x="7766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Job Page Back-end</a:t>
            </a:r>
            <a:endParaRPr/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8050"/>
            <a:ext cx="8839200" cy="266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650" y="2830250"/>
            <a:ext cx="5282901" cy="20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Review Applicant Page Front-end</a:t>
            </a:r>
            <a:endParaRPr/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50" y="1087500"/>
            <a:ext cx="4551350" cy="37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825" y="1123550"/>
            <a:ext cx="4025501" cy="367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Review Applicant Page Back-end</a:t>
            </a:r>
            <a:endParaRPr/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375" y="1081225"/>
            <a:ext cx="4441424" cy="37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25" y="1097650"/>
            <a:ext cx="4020574" cy="368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Accept Applicant back-end</a:t>
            </a:r>
            <a:endParaRPr/>
          </a:p>
        </p:txBody>
      </p:sp>
      <p:pic>
        <p:nvPicPr>
          <p:cNvPr id="381" name="Google Shape;3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150" y="1072200"/>
            <a:ext cx="5437297" cy="371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Reject Applicant back-end</a:t>
            </a:r>
            <a:endParaRPr/>
          </a:p>
        </p:txBody>
      </p:sp>
      <p:pic>
        <p:nvPicPr>
          <p:cNvPr id="387" name="Google Shape;3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1502725"/>
            <a:ext cx="8839200" cy="197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Review Applicant Page Back-end</a:t>
            </a:r>
            <a:endParaRPr/>
          </a:p>
        </p:txBody>
      </p:sp>
      <p:pic>
        <p:nvPicPr>
          <p:cNvPr id="393" name="Google Shape;3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3550"/>
            <a:ext cx="8839201" cy="10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63650"/>
            <a:ext cx="8839202" cy="253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8"/>
          <p:cNvSpPr/>
          <p:nvPr/>
        </p:nvSpPr>
        <p:spPr>
          <a:xfrm>
            <a:off x="3023275" y="4483875"/>
            <a:ext cx="887400" cy="3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Accepted Applicant Front-end</a:t>
            </a:r>
            <a:endParaRPr/>
          </a:p>
        </p:txBody>
      </p:sp>
      <p:pic>
        <p:nvPicPr>
          <p:cNvPr id="401" name="Google Shape;4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1044000"/>
            <a:ext cx="3973448" cy="360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450" y="1044000"/>
            <a:ext cx="4575198" cy="36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Accepted Applicant Back-end</a:t>
            </a:r>
            <a:endParaRPr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123550"/>
            <a:ext cx="4476751" cy="37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975" y="1123550"/>
            <a:ext cx="4179649" cy="37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Update Job Page Front-end</a:t>
            </a:r>
            <a:endParaRPr/>
          </a:p>
        </p:txBody>
      </p:sp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00" y="1081200"/>
            <a:ext cx="7592648" cy="37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7650" y="560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Tables</a:t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977" y="1770562"/>
            <a:ext cx="6878049" cy="2774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887367" y="1324150"/>
            <a:ext cx="687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Applicant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2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Update Job Page Back-end</a:t>
            </a:r>
            <a:endParaRPr/>
          </a:p>
        </p:txBody>
      </p:sp>
      <p:pic>
        <p:nvPicPr>
          <p:cNvPr id="421" name="Google Shape;4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025" y="1215275"/>
            <a:ext cx="5519954" cy="37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Update Job Page Back-end</a:t>
            </a:r>
            <a:endParaRPr/>
          </a:p>
        </p:txBody>
      </p:sp>
      <p:pic>
        <p:nvPicPr>
          <p:cNvPr id="427" name="Google Shape;4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538" y="1123550"/>
            <a:ext cx="5166534" cy="371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4"/>
          <p:cNvSpPr txBox="1"/>
          <p:nvPr>
            <p:ph type="title"/>
          </p:nvPr>
        </p:nvSpPr>
        <p:spPr>
          <a:xfrm>
            <a:off x="729450" y="58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Update Job Page Back-end</a:t>
            </a:r>
            <a:endParaRPr/>
          </a:p>
        </p:txBody>
      </p:sp>
      <p:pic>
        <p:nvPicPr>
          <p:cNvPr id="433" name="Google Shape;4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00" y="1123550"/>
            <a:ext cx="5182613" cy="371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047" y="1318875"/>
            <a:ext cx="326870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/>
          <p:nvPr/>
        </p:nvSpPr>
        <p:spPr>
          <a:xfrm>
            <a:off x="7013250" y="2201400"/>
            <a:ext cx="543300" cy="740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525" y="3054050"/>
            <a:ext cx="3042500" cy="20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Side All Files</a:t>
            </a:r>
            <a:endParaRPr/>
          </a:p>
        </p:txBody>
      </p:sp>
      <p:pic>
        <p:nvPicPr>
          <p:cNvPr id="442" name="Google Shape;4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000" y="618300"/>
            <a:ext cx="3395050" cy="422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/>
          <p:nvPr>
            <p:ph type="title"/>
          </p:nvPr>
        </p:nvSpPr>
        <p:spPr>
          <a:xfrm>
            <a:off x="727650" y="606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 from Resume</a:t>
            </a:r>
            <a:endParaRPr/>
          </a:p>
        </p:txBody>
      </p:sp>
      <p:pic>
        <p:nvPicPr>
          <p:cNvPr id="448" name="Google Shape;4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34800"/>
            <a:ext cx="7830750" cy="31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6"/>
          <p:cNvSpPr txBox="1"/>
          <p:nvPr/>
        </p:nvSpPr>
        <p:spPr>
          <a:xfrm>
            <a:off x="733775" y="4628450"/>
            <a:ext cx="7761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Quick Demo: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https://colab.research.google.com/drive/1D_gt7VacOTZJM3TZnvfrfvClUozh7kF6?usp=sharing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55" name="Google Shape;455;p67"/>
          <p:cNvSpPr txBox="1"/>
          <p:nvPr>
            <p:ph idx="1" type="body"/>
          </p:nvPr>
        </p:nvSpPr>
        <p:spPr>
          <a:xfrm>
            <a:off x="729450" y="2078875"/>
            <a:ext cx="8230500" cy="28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Adriana - using bootstrap and css as css would always override, and making sure that if I made any changes it would change the whole webpage, difficulty making responsive, and filter dropdown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A’nya- Different coding implementations for same function between Applicant and Recruiter sides caused confusion. Limited knowledge on 3 tier architecture, Time constraints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Molisha- I got stuck dealing with the view jobs row- review, update and close button and adding footer.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3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Joshua - Converting HTML file and CSS into PHP, fixing bugs, compatibility issue, inserting company logo into database, Time constraints.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61" name="Google Shape;461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Update Filter </a:t>
            </a:r>
            <a:r>
              <a:rPr lang="en"/>
              <a:t>multi value</a:t>
            </a:r>
            <a:r>
              <a:rPr lang="en"/>
              <a:t> to be a 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 code implementation consistent on Recruiter and Applicant side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efficient way to store pdfs and docx in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Recruiter’s special keywords, AI will calculate how much a resume </a:t>
            </a:r>
            <a:r>
              <a:rPr lang="en"/>
              <a:t>consists</a:t>
            </a:r>
            <a:r>
              <a:rPr lang="en"/>
              <a:t> of those words, determining what gets reviewed by Recruiter.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Have AI give feedback based on accept or reject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9"/>
          <p:cNvSpPr txBox="1"/>
          <p:nvPr/>
        </p:nvSpPr>
        <p:spPr>
          <a:xfrm>
            <a:off x="1965200" y="615913"/>
            <a:ext cx="5839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2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Development Life Cycle(SDLC)</a:t>
            </a:r>
            <a:endParaRPr b="1" sz="100">
              <a:solidFill>
                <a:schemeClr val="lt2"/>
              </a:solidFill>
            </a:endParaRPr>
          </a:p>
        </p:txBody>
      </p:sp>
      <p:sp>
        <p:nvSpPr>
          <p:cNvPr id="467" name="Google Shape;467;p69"/>
          <p:cNvSpPr/>
          <p:nvPr/>
        </p:nvSpPr>
        <p:spPr>
          <a:xfrm>
            <a:off x="492675" y="1872150"/>
            <a:ext cx="4171200" cy="270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1 Planning ( Week 1) &amp;  Phase 2 Planning (Week 1 - Week 2)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1: Identifying Problems (Planning)   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2: Determine Human Information Requirements (Planning) 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3 Analysis (Week 2 - Week 3)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4 Design (Week 3 - Week 4)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4861025" y="1888475"/>
            <a:ext cx="3971400" cy="270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Phase 5 Implementation (Week 4 - Week 10)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Phase 6 Testing &amp; Integration (Week 10 - Week 13)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Phase 7 Maintenance (Week 13 - Week 15)</a:t>
            </a:r>
            <a:endParaRPr sz="15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0" y="546000"/>
            <a:ext cx="8685399" cy="45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0"/>
          <p:cNvSpPr txBox="1"/>
          <p:nvPr/>
        </p:nvSpPr>
        <p:spPr>
          <a:xfrm>
            <a:off x="261050" y="63500"/>
            <a:ext cx="86853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OVERVIEW OF PLAN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355500" y="1304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82" name="Google Shape;482;p71"/>
          <p:cNvSpPr txBox="1"/>
          <p:nvPr>
            <p:ph idx="1" type="body"/>
          </p:nvPr>
        </p:nvSpPr>
        <p:spPr>
          <a:xfrm>
            <a:off x="261050" y="2078875"/>
            <a:ext cx="5185800" cy="16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https://obi2.kean.edu/~roasaj@kean.edu/seniorproject/index.html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Scan QR Code: Send link from phone to Laptop.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Try it on your Laptop or PC.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 Optimized for Mobile</a:t>
            </a:r>
            <a:endParaRPr/>
          </a:p>
        </p:txBody>
      </p:sp>
      <p:pic>
        <p:nvPicPr>
          <p:cNvPr id="483" name="Google Shape;48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275" y="623375"/>
            <a:ext cx="354330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1"/>
          <p:cNvSpPr txBox="1"/>
          <p:nvPr/>
        </p:nvSpPr>
        <p:spPr>
          <a:xfrm>
            <a:off x="5644450" y="4318000"/>
            <a:ext cx="3090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QR Code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27650" y="57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Tables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678" y="2052513"/>
            <a:ext cx="7562637" cy="23082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790645" y="1606125"/>
            <a:ext cx="75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Recruiter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/>
          <p:nvPr>
            <p:ph type="title"/>
          </p:nvPr>
        </p:nvSpPr>
        <p:spPr>
          <a:xfrm>
            <a:off x="1961775" y="1427775"/>
            <a:ext cx="44337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020"/>
              <a:t>Thank You!</a:t>
            </a:r>
            <a:endParaRPr b="1" sz="6020"/>
          </a:p>
        </p:txBody>
      </p:sp>
      <p:sp>
        <p:nvSpPr>
          <p:cNvPr id="490" name="Google Shape;490;p72"/>
          <p:cNvSpPr txBox="1"/>
          <p:nvPr>
            <p:ph idx="1" type="body"/>
          </p:nvPr>
        </p:nvSpPr>
        <p:spPr>
          <a:xfrm>
            <a:off x="1233975" y="2308900"/>
            <a:ext cx="74898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6900">
                <a:solidFill>
                  <a:schemeClr val="dk1"/>
                </a:solidFill>
              </a:rPr>
              <a:t>Any Questions?</a:t>
            </a:r>
            <a:endParaRPr b="1" sz="6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27650" y="57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Tables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790645" y="1591950"/>
            <a:ext cx="75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Job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50" y="2038350"/>
            <a:ext cx="88201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7650" y="57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Tables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790645" y="1734375"/>
            <a:ext cx="75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AppliedJob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88" y="2283025"/>
            <a:ext cx="8508229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7650" y="560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Tables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350" y="2081800"/>
            <a:ext cx="5633300" cy="22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790645" y="1557975"/>
            <a:ext cx="75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Resume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